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9"/>
  </p:notesMasterIdLst>
  <p:sldIdLst>
    <p:sldId id="256" r:id="rId2"/>
    <p:sldId id="263" r:id="rId3"/>
    <p:sldId id="353" r:id="rId4"/>
    <p:sldId id="354" r:id="rId5"/>
    <p:sldId id="343" r:id="rId6"/>
    <p:sldId id="355" r:id="rId7"/>
    <p:sldId id="261" r:id="rId8"/>
    <p:sldId id="309" r:id="rId9"/>
    <p:sldId id="310" r:id="rId10"/>
    <p:sldId id="312" r:id="rId11"/>
    <p:sldId id="311" r:id="rId12"/>
    <p:sldId id="361" r:id="rId13"/>
    <p:sldId id="347" r:id="rId14"/>
    <p:sldId id="345" r:id="rId15"/>
    <p:sldId id="340" r:id="rId16"/>
    <p:sldId id="346" r:id="rId17"/>
    <p:sldId id="303" r:id="rId18"/>
    <p:sldId id="352" r:id="rId19"/>
    <p:sldId id="351" r:id="rId20"/>
    <p:sldId id="341" r:id="rId21"/>
    <p:sldId id="308" r:id="rId22"/>
    <p:sldId id="362" r:id="rId23"/>
    <p:sldId id="344" r:id="rId24"/>
    <p:sldId id="297" r:id="rId25"/>
    <p:sldId id="291" r:id="rId26"/>
    <p:sldId id="313" r:id="rId27"/>
    <p:sldId id="342" r:id="rId28"/>
  </p:sldIdLst>
  <p:sldSz cx="9144000" cy="5143500" type="screen16x9"/>
  <p:notesSz cx="6858000" cy="9144000"/>
  <p:embeddedFontLst>
    <p:embeddedFont>
      <p:font typeface="Exo 2" panose="020B0604020202020204" charset="0"/>
      <p:regular r:id="rId30"/>
      <p:bold r:id="rId31"/>
      <p:italic r:id="rId32"/>
      <p:boldItalic r:id="rId33"/>
    </p:embeddedFont>
    <p:embeddedFont>
      <p:font typeface="Nunito" pitchFamily="2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97">
          <p15:clr>
            <a:srgbClr val="9AA0A6"/>
          </p15:clr>
        </p15:guide>
        <p15:guide id="3" orient="horz" pos="2843">
          <p15:clr>
            <a:srgbClr val="9AA0A6"/>
          </p15:clr>
        </p15:guide>
        <p15:guide id="4" pos="5306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60"/>
      </p:cViewPr>
      <p:guideLst>
        <p:guide pos="454"/>
        <p:guide orient="horz" pos="397"/>
        <p:guide orient="horz" pos="2843"/>
        <p:guide pos="5306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178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78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196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30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98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849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4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770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589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31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1e1c7595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1e1c7595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134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09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439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209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29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375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1e1c75955_0_15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1e1c75955_0_15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974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1e1c7595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1e1c7595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1e1c75955_0_15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1e1c75955_0_15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79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1e1c7595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1e1c7595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44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1e1c75955_0_15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1e1c75955_0_15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54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1e1c75955_0_15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1e1c75955_0_15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02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465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1e1c7595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1e1c7595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35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148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43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275" y="2229900"/>
            <a:ext cx="62271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43" y="-12298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9955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2391900" y="35551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956450" y="2117538"/>
            <a:ext cx="52311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4081150" y="2561250"/>
            <a:ext cx="4215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2026913" y="3068225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idx="3"/>
          </p:nvPr>
        </p:nvSpPr>
        <p:spPr>
          <a:xfrm>
            <a:off x="4756675" y="3068225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4756680" y="3632050"/>
            <a:ext cx="2360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2027071" y="3632050"/>
            <a:ext cx="2360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872400" y="1889788"/>
            <a:ext cx="31434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872400" y="2724513"/>
            <a:ext cx="31434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28450" y="410691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4241" y="-90862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9932" y="36290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56243" y="-949744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86675">
            <a:off x="4339025" y="4452112"/>
            <a:ext cx="2401600" cy="24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318" y="-407682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40943" y="43557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175" y="43485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56743" y="-246177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ctrTitle"/>
          </p:nvPr>
        </p:nvSpPr>
        <p:spPr>
          <a:xfrm>
            <a:off x="1717450" y="692400"/>
            <a:ext cx="57090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1717450" y="1860900"/>
            <a:ext cx="57090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2"/>
          </p:nvPr>
        </p:nvSpPr>
        <p:spPr>
          <a:xfrm>
            <a:off x="1717450" y="2198646"/>
            <a:ext cx="5709000" cy="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2264625" y="4157701"/>
            <a:ext cx="4614900" cy="2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255103" y="179327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48225" y="-797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171443" y="28658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8481882" y="2365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258209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2264625" y="3611700"/>
            <a:ext cx="4614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including icons by</a:t>
            </a: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</a:t>
            </a: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3225" y="37013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75" y="316106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32" y="-28495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11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6722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2"/>
          </p:nvPr>
        </p:nvSpPr>
        <p:spPr>
          <a:xfrm>
            <a:off x="937700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937700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3"/>
          </p:nvPr>
        </p:nvSpPr>
        <p:spPr>
          <a:xfrm>
            <a:off x="3484419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4"/>
          </p:nvPr>
        </p:nvSpPr>
        <p:spPr>
          <a:xfrm>
            <a:off x="3484421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5"/>
          </p:nvPr>
        </p:nvSpPr>
        <p:spPr>
          <a:xfrm>
            <a:off x="6031146" y="289401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6"/>
          </p:nvPr>
        </p:nvSpPr>
        <p:spPr>
          <a:xfrm>
            <a:off x="6031149" y="331974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893" y="6299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8225" y="4119538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57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843" y="-1226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057" y="262475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948600" y="1843250"/>
            <a:ext cx="36201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67101" y="-224552"/>
            <a:ext cx="881600" cy="85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1769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283375"/>
            <a:ext cx="4766400" cy="11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74750" y="1062175"/>
            <a:ext cx="1056900" cy="10611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24900" y="3367907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537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2826600" y="2755825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28702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/>
          </p:nvPr>
        </p:nvSpPr>
        <p:spPr>
          <a:xfrm>
            <a:off x="4572001" y="2755825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46156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1081200" y="2755827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1124850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6317401" y="2755827"/>
            <a:ext cx="174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6361051" y="3372519"/>
            <a:ext cx="16581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 hasCustomPrompt="1"/>
          </p:nvPr>
        </p:nvSpPr>
        <p:spPr>
          <a:xfrm>
            <a:off x="1429800" y="1618900"/>
            <a:ext cx="1048200" cy="1048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4920600" y="1618900"/>
            <a:ext cx="1048200" cy="104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3175200" y="1618900"/>
            <a:ext cx="1048200" cy="1048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6666000" y="1618900"/>
            <a:ext cx="1048200" cy="104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725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1727225" y="2923550"/>
            <a:ext cx="2637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3"/>
          </p:nvPr>
        </p:nvSpPr>
        <p:spPr>
          <a:xfrm>
            <a:off x="4778576" y="2923550"/>
            <a:ext cx="2638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778581" y="3334975"/>
            <a:ext cx="2638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727403" y="3334975"/>
            <a:ext cx="26379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273343" y="43702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528" y="-1226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8222350" y="-513163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48243" y="30882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5639" y="29235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388" y="1859925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782" y="20024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15055" y="45633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8757" y="-260302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1425" y="1307100"/>
            <a:ext cx="6381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3225" y="37013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75" y="316106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32" y="-28495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11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6722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244200" y="1204009"/>
            <a:ext cx="3802500" cy="18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4244200" y="3130991"/>
            <a:ext cx="38025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95500" y="-926950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20000" y="3184500"/>
            <a:ext cx="39474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48225" y="-797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258209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4192107" y="1092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1293607" y="42408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55103" y="1793275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sz="32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3" r:id="rId12"/>
    <p:sldLayoutId id="2147483667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5" r:id="rId19"/>
    <p:sldLayoutId id="2147483680" r:id="rId20"/>
    <p:sldLayoutId id="2147483681" r:id="rId21"/>
    <p:sldLayoutId id="2147483682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jp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2633111" y="3236421"/>
            <a:ext cx="4591825" cy="78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7"/>
            <a:ext cx="1220516" cy="7420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110DEB-7317-42D8-9B6F-1B3FE0FC3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906781"/>
            <a:ext cx="7117080" cy="2133599"/>
          </a:xfrm>
        </p:spPr>
        <p:txBody>
          <a:bodyPr/>
          <a:lstStyle/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813C3-D16B-45D4-44E6-97E47986C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778275" y="1600200"/>
            <a:ext cx="8086756" cy="2049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Masalah-masalah</a:t>
            </a:r>
            <a:r>
              <a:rPr lang="en-US" sz="3200" dirty="0"/>
              <a:t> yang </a:t>
            </a:r>
            <a:r>
              <a:rPr lang="en-US" sz="3200" dirty="0" err="1">
                <a:solidFill>
                  <a:srgbClr val="FFC000"/>
                </a:solidFill>
              </a:rPr>
              <a:t>kerap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hadir</a:t>
            </a:r>
            <a:r>
              <a:rPr lang="en-US" sz="3200" dirty="0">
                <a:solidFill>
                  <a:srgbClr val="FFC000"/>
                </a:solidFill>
              </a:rPr>
              <a:t>:</a:t>
            </a:r>
            <a:br>
              <a:rPr lang="en-US" sz="3200" dirty="0">
                <a:solidFill>
                  <a:srgbClr val="FFC000"/>
                </a:solidFill>
              </a:rPr>
            </a:b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3200" dirty="0"/>
              <a:t>3. </a:t>
            </a:r>
            <a:r>
              <a:rPr lang="en-US" sz="3200" dirty="0" err="1"/>
              <a:t>Hubungan</a:t>
            </a:r>
            <a:r>
              <a:rPr lang="en-US" sz="3200" dirty="0"/>
              <a:t> </a:t>
            </a:r>
            <a:r>
              <a:rPr lang="en-US" sz="3200" dirty="0" err="1"/>
              <a:t>seksual</a:t>
            </a:r>
            <a:r>
              <a:rPr lang="en-US" sz="3200" dirty="0"/>
              <a:t> yang </a:t>
            </a:r>
            <a:r>
              <a:rPr lang="en-US" sz="3200" dirty="0" err="1">
                <a:solidFill>
                  <a:srgbClr val="FFC000"/>
                </a:solidFill>
              </a:rPr>
              <a:t>tidak</a:t>
            </a:r>
            <a:r>
              <a:rPr lang="en-US" sz="3200" dirty="0"/>
              <a:t> </a:t>
            </a:r>
            <a:r>
              <a:rPr lang="en-US" sz="3200" dirty="0" err="1"/>
              <a:t>menyenangkan</a:t>
            </a:r>
            <a:r>
              <a:rPr lang="en-US" sz="3200" dirty="0"/>
              <a:t> dan </a:t>
            </a:r>
            <a:r>
              <a:rPr lang="en-US" sz="3200" dirty="0" err="1"/>
              <a:t>jatuh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C000"/>
                </a:solidFill>
              </a:rPr>
              <a:t>pornography.</a:t>
            </a:r>
            <a:endParaRPr sz="3200" dirty="0">
              <a:solidFill>
                <a:srgbClr val="FFC000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906011" y="3605982"/>
            <a:ext cx="6318925" cy="161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20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778275" y="1600200"/>
            <a:ext cx="8048010" cy="2049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Masalah-masalah</a:t>
            </a:r>
            <a:r>
              <a:rPr lang="en-US" sz="3200" dirty="0"/>
              <a:t> yang </a:t>
            </a:r>
            <a:r>
              <a:rPr lang="en-US" sz="3200" dirty="0" err="1">
                <a:solidFill>
                  <a:srgbClr val="FFC000"/>
                </a:solidFill>
              </a:rPr>
              <a:t>kerap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hadir</a:t>
            </a:r>
            <a:r>
              <a:rPr lang="en-US" sz="3200" dirty="0">
                <a:solidFill>
                  <a:srgbClr val="FFC000"/>
                </a:solidFill>
              </a:rPr>
              <a:t>:</a:t>
            </a:r>
            <a:br>
              <a:rPr lang="en-US" sz="3200" dirty="0">
                <a:solidFill>
                  <a:srgbClr val="FFC000"/>
                </a:solidFill>
              </a:rPr>
            </a:b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3200" dirty="0"/>
              <a:t>4.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adanya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C000"/>
                </a:solidFill>
              </a:rPr>
              <a:t>Family Altar. </a:t>
            </a:r>
            <a:endParaRPr sz="3200" dirty="0">
              <a:solidFill>
                <a:srgbClr val="FFC000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906011" y="3605982"/>
            <a:ext cx="6318925" cy="161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990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463" y="253722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7263">
            <a:off x="7222437" y="79385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15" y="4019876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6"/>
          <p:cNvSpPr txBox="1">
            <a:spLocks noGrp="1"/>
          </p:cNvSpPr>
          <p:nvPr>
            <p:ph type="subTitle" idx="4294967295"/>
          </p:nvPr>
        </p:nvSpPr>
        <p:spPr>
          <a:xfrm>
            <a:off x="2390999" y="4708200"/>
            <a:ext cx="4730471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Pdt. Chang Khui Fa &amp; Liana  - Passionate Marriage Mentor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D9A97-9495-7891-F698-8DF8F0AD8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007" y="0"/>
            <a:ext cx="5618811" cy="5292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02E5E1-8FE9-141D-3F46-F07600022614}"/>
              </a:ext>
            </a:extLst>
          </p:cNvPr>
          <p:cNvSpPr txBox="1"/>
          <p:nvPr/>
        </p:nvSpPr>
        <p:spPr>
          <a:xfrm>
            <a:off x="4308529" y="4602997"/>
            <a:ext cx="2172390" cy="36933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Intimacy with God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5DF26-A13D-1E08-F63F-FB85F867919F}"/>
              </a:ext>
            </a:extLst>
          </p:cNvPr>
          <p:cNvSpPr txBox="1"/>
          <p:nvPr/>
        </p:nvSpPr>
        <p:spPr>
          <a:xfrm>
            <a:off x="3944320" y="3494869"/>
            <a:ext cx="2696704" cy="369332"/>
          </a:xfrm>
          <a:prstGeom prst="rect">
            <a:avLst/>
          </a:prstGeom>
          <a:solidFill>
            <a:srgbClr val="663300"/>
          </a:solidFill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</a:rPr>
              <a:t>Suami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Istri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yg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Sepakat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4A024-DB0C-D9BA-47C4-C654A1D005AC}"/>
              </a:ext>
            </a:extLst>
          </p:cNvPr>
          <p:cNvSpPr txBox="1"/>
          <p:nvPr/>
        </p:nvSpPr>
        <p:spPr>
          <a:xfrm>
            <a:off x="5757620" y="1433593"/>
            <a:ext cx="230919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The Strong Family.</a:t>
            </a:r>
          </a:p>
        </p:txBody>
      </p:sp>
    </p:spTree>
    <p:extLst>
      <p:ext uri="{BB962C8B-B14F-4D97-AF65-F5344CB8AC3E}">
        <p14:creationId xmlns:p14="http://schemas.microsoft.com/office/powerpoint/2010/main" val="1375748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2633111" y="4085224"/>
            <a:ext cx="5421229" cy="1774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Pdt. Chang Khui Fa &amp; Liana Chang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Passionate Marriage Mentor</a:t>
            </a:r>
            <a:endParaRPr dirty="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138381"/>
            <a:ext cx="1831255" cy="7863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110DEB-7317-42D8-9B6F-1B3FE0FC3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960" y="1303021"/>
            <a:ext cx="7078979" cy="2743200"/>
          </a:xfrm>
        </p:spPr>
        <p:txBody>
          <a:bodyPr/>
          <a:lstStyle/>
          <a:p>
            <a:r>
              <a:rPr lang="en-US" sz="4000" dirty="0"/>
              <a:t>DUA RELASI yang </a:t>
            </a:r>
            <a:r>
              <a:rPr lang="en-US" sz="4000" dirty="0" err="1"/>
              <a:t>harus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C000"/>
                </a:solidFill>
              </a:rPr>
              <a:t>Anda RAWAT </a:t>
            </a:r>
            <a:r>
              <a:rPr lang="en-US" sz="4000" dirty="0" err="1"/>
              <a:t>seumur</a:t>
            </a:r>
            <a:r>
              <a:rPr lang="en-US" sz="4000" dirty="0"/>
              <a:t> </a:t>
            </a:r>
            <a:r>
              <a:rPr lang="en-US" sz="4000" dirty="0" err="1"/>
              <a:t>hidup</a:t>
            </a:r>
            <a:r>
              <a:rPr lang="en-US" sz="4000" dirty="0"/>
              <a:t>: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1. </a:t>
            </a:r>
            <a:r>
              <a:rPr lang="en-US" sz="4000" dirty="0" err="1"/>
              <a:t>Relasi</a:t>
            </a:r>
            <a:r>
              <a:rPr lang="en-US" sz="4000" dirty="0"/>
              <a:t> </a:t>
            </a:r>
            <a:r>
              <a:rPr lang="en-US" sz="4000" dirty="0" err="1"/>
              <a:t>dengan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C000"/>
                </a:solidFill>
              </a:rPr>
              <a:t>TUHAN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 err="1"/>
              <a:t>Relasi</a:t>
            </a:r>
            <a:r>
              <a:rPr lang="en-US" sz="4000" dirty="0"/>
              <a:t> </a:t>
            </a:r>
            <a:r>
              <a:rPr lang="en-US" sz="4000" dirty="0" err="1"/>
              <a:t>dengan</a:t>
            </a:r>
            <a:r>
              <a:rPr lang="en-US" sz="4000" dirty="0"/>
              <a:t> </a:t>
            </a:r>
            <a:r>
              <a:rPr lang="en-US" sz="4000" dirty="0" err="1">
                <a:solidFill>
                  <a:srgbClr val="FFC000"/>
                </a:solidFill>
              </a:rPr>
              <a:t>Pasangan</a:t>
            </a:r>
            <a:br>
              <a:rPr lang="en-US" sz="2000" dirty="0"/>
            </a:br>
            <a:br>
              <a:rPr lang="en-US" sz="20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1989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2633111" y="4085224"/>
            <a:ext cx="5421229" cy="1774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Pdt. Chang Khui Fa &amp; Liana Chang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Passionate Marriage Mentor</a:t>
            </a:r>
            <a:endParaRPr dirty="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138381"/>
            <a:ext cx="1831255" cy="7863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110DEB-7317-42D8-9B6F-1B3FE0FC3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960" y="1303021"/>
            <a:ext cx="7797715" cy="2743200"/>
          </a:xfrm>
        </p:spPr>
        <p:txBody>
          <a:bodyPr/>
          <a:lstStyle/>
          <a:p>
            <a:r>
              <a:rPr lang="en-US" sz="4400" dirty="0"/>
              <a:t>Jika </a:t>
            </a:r>
            <a:r>
              <a:rPr lang="en-US" sz="4400" dirty="0">
                <a:solidFill>
                  <a:srgbClr val="FFC000"/>
                </a:solidFill>
              </a:rPr>
              <a:t>DUA RELASI </a:t>
            </a:r>
            <a:r>
              <a:rPr lang="en-US" sz="4400" dirty="0" err="1"/>
              <a:t>berhasil</a:t>
            </a:r>
            <a:r>
              <a:rPr lang="en-US" sz="4400" dirty="0"/>
              <a:t> Anda Rawat </a:t>
            </a:r>
            <a:r>
              <a:rPr lang="en-US" sz="4400" dirty="0" err="1"/>
              <a:t>maka</a:t>
            </a:r>
            <a:r>
              <a:rPr lang="en-US" sz="4400" dirty="0"/>
              <a:t> Anda </a:t>
            </a:r>
            <a:r>
              <a:rPr lang="en-US" sz="4400" dirty="0" err="1"/>
              <a:t>akan</a:t>
            </a:r>
            <a:r>
              <a:rPr lang="en-US" sz="4400" dirty="0"/>
              <a:t> </a:t>
            </a:r>
            <a:r>
              <a:rPr lang="en-US" sz="4400" dirty="0" err="1"/>
              <a:t>mengalami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>
                <a:solidFill>
                  <a:srgbClr val="FFC000"/>
                </a:solidFill>
              </a:rPr>
              <a:t>THE STRONG FAMILY.</a:t>
            </a:r>
            <a:br>
              <a:rPr lang="en-US" sz="2000" dirty="0"/>
            </a:br>
            <a:br>
              <a:rPr lang="en-US" sz="20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220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1185620" y="1180445"/>
            <a:ext cx="7880887" cy="3230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Bagaimanakah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 err="1">
                <a:solidFill>
                  <a:srgbClr val="FFC000"/>
                </a:solidFill>
              </a:rPr>
              <a:t>Hubungan</a:t>
            </a:r>
            <a:r>
              <a:rPr lang="en-US" sz="4000" dirty="0">
                <a:solidFill>
                  <a:srgbClr val="FFC000"/>
                </a:solidFill>
              </a:rPr>
              <a:t> Anda </a:t>
            </a:r>
            <a:r>
              <a:rPr lang="en-US" sz="4000" dirty="0" err="1">
                <a:solidFill>
                  <a:srgbClr val="FFC000"/>
                </a:solidFill>
              </a:rPr>
              <a:t>dengan</a:t>
            </a:r>
            <a:r>
              <a:rPr lang="en-US" sz="4000" dirty="0">
                <a:solidFill>
                  <a:srgbClr val="FFC000"/>
                </a:solidFill>
              </a:rPr>
              <a:t> TUHAN </a:t>
            </a:r>
            <a:r>
              <a:rPr lang="en-US" sz="4000" dirty="0" err="1"/>
              <a:t>saat</a:t>
            </a:r>
            <a:r>
              <a:rPr lang="en-US" sz="4000" dirty="0"/>
              <a:t> </a:t>
            </a:r>
            <a:r>
              <a:rPr lang="en-US" sz="4000" dirty="0" err="1"/>
              <a:t>ini</a:t>
            </a:r>
            <a:r>
              <a:rPr lang="en-US" sz="4000" dirty="0"/>
              <a:t>?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650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1348354" y="1180445"/>
            <a:ext cx="7718154" cy="3230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Kapan Anda </a:t>
            </a:r>
            <a:r>
              <a:rPr lang="en-US" sz="4000" dirty="0" err="1"/>
              <a:t>terakhir</a:t>
            </a:r>
            <a:r>
              <a:rPr lang="en-US" sz="4000" dirty="0"/>
              <a:t> kali </a:t>
            </a:r>
            <a:r>
              <a:rPr lang="en-US" sz="4000" dirty="0" err="1">
                <a:solidFill>
                  <a:srgbClr val="FFC000"/>
                </a:solidFill>
              </a:rPr>
              <a:t>membaca</a:t>
            </a:r>
            <a:r>
              <a:rPr lang="en-US" sz="4000" dirty="0">
                <a:solidFill>
                  <a:srgbClr val="FFC000"/>
                </a:solidFill>
              </a:rPr>
              <a:t> </a:t>
            </a:r>
            <a:r>
              <a:rPr lang="en-US" sz="4000" dirty="0" err="1">
                <a:solidFill>
                  <a:srgbClr val="FFC000"/>
                </a:solidFill>
              </a:rPr>
              <a:t>Alkitab</a:t>
            </a:r>
            <a:r>
              <a:rPr lang="en-US" sz="4000" dirty="0">
                <a:solidFill>
                  <a:srgbClr val="FFC000"/>
                </a:solidFill>
              </a:rPr>
              <a:t> </a:t>
            </a:r>
            <a:r>
              <a:rPr lang="en-US" sz="4000" dirty="0" err="1">
                <a:solidFill>
                  <a:srgbClr val="FFC000"/>
                </a:solidFill>
              </a:rPr>
              <a:t>setiap</a:t>
            </a:r>
            <a:r>
              <a:rPr lang="en-US" sz="4000" dirty="0">
                <a:solidFill>
                  <a:srgbClr val="FFC000"/>
                </a:solidFill>
              </a:rPr>
              <a:t> </a:t>
            </a:r>
            <a:r>
              <a:rPr lang="en-US" sz="4000" dirty="0" err="1">
                <a:solidFill>
                  <a:srgbClr val="FFC000"/>
                </a:solidFill>
              </a:rPr>
              <a:t>hari</a:t>
            </a:r>
            <a:r>
              <a:rPr lang="en-US" sz="4000" dirty="0">
                <a:solidFill>
                  <a:srgbClr val="FFC000"/>
                </a:solidFill>
              </a:rPr>
              <a:t>?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956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1348352" y="1417320"/>
            <a:ext cx="7284203" cy="28549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1 Petrus 2:10 </a:t>
            </a:r>
            <a:br>
              <a:rPr lang="en-US" sz="2400" dirty="0"/>
            </a:br>
            <a:r>
              <a:rPr lang="en-US" sz="2400" dirty="0" err="1"/>
              <a:t>kamu</a:t>
            </a:r>
            <a:r>
              <a:rPr lang="en-US" sz="2400" dirty="0"/>
              <a:t>, yang </a:t>
            </a:r>
            <a:r>
              <a:rPr lang="en-US" sz="2400" dirty="0" err="1"/>
              <a:t>dahulu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bukan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umat</a:t>
            </a:r>
            <a:r>
              <a:rPr lang="en-US" sz="2400" dirty="0">
                <a:solidFill>
                  <a:srgbClr val="FFC000"/>
                </a:solidFill>
              </a:rPr>
              <a:t> Allah, </a:t>
            </a:r>
            <a:r>
              <a:rPr lang="en-US" sz="2400" dirty="0" err="1"/>
              <a:t>tetapi</a:t>
            </a:r>
            <a:r>
              <a:rPr lang="en-US" sz="2400" dirty="0"/>
              <a:t> yang </a:t>
            </a:r>
            <a:r>
              <a:rPr lang="en-US" sz="2400" dirty="0" err="1"/>
              <a:t>sekarang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telah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menjadi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umat</a:t>
            </a:r>
            <a:r>
              <a:rPr lang="en-US" sz="2400" dirty="0">
                <a:solidFill>
                  <a:srgbClr val="FFC000"/>
                </a:solidFill>
              </a:rPr>
              <a:t>-Nya, </a:t>
            </a:r>
            <a:br>
              <a:rPr lang="en-US" sz="2400" dirty="0">
                <a:solidFill>
                  <a:srgbClr val="FFC000"/>
                </a:solidFill>
              </a:rPr>
            </a:br>
            <a:br>
              <a:rPr lang="en-US" sz="2400" dirty="0"/>
            </a:br>
            <a:r>
              <a:rPr lang="en-US" sz="2400" dirty="0"/>
              <a:t>yang </a:t>
            </a:r>
            <a:r>
              <a:rPr lang="en-US" sz="2400" dirty="0" err="1"/>
              <a:t>dahulu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tidak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dikasihani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/>
              <a:t>tetapi</a:t>
            </a:r>
            <a:r>
              <a:rPr lang="en-US" sz="2400" dirty="0"/>
              <a:t> yang </a:t>
            </a:r>
            <a:r>
              <a:rPr lang="en-US" sz="2400" dirty="0" err="1"/>
              <a:t>sekarang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telah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beroleh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belas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kasihan</a:t>
            </a:r>
            <a:r>
              <a:rPr lang="en-US" sz="2400" dirty="0">
                <a:solidFill>
                  <a:srgbClr val="FFC000"/>
                </a:solidFill>
              </a:rPr>
              <a:t>.</a:t>
            </a:r>
            <a:br>
              <a:rPr lang="en" sz="2400" dirty="0">
                <a:solidFill>
                  <a:srgbClr val="FFC000"/>
                </a:solidFill>
              </a:rPr>
            </a:br>
            <a:endParaRPr sz="2400" dirty="0">
              <a:solidFill>
                <a:srgbClr val="FFC000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74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778274" y="1600200"/>
            <a:ext cx="8079007" cy="2049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HANYA UNTUK MEMBACA ALKITAB SAJA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solidFill>
                  <a:srgbClr val="FFC000"/>
                </a:solidFill>
              </a:rPr>
              <a:t>KITA BUTUH BELAS KASIHAN TUHAN.</a:t>
            </a:r>
            <a:endParaRPr sz="2900" dirty="0">
              <a:solidFill>
                <a:srgbClr val="FFC000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906011" y="3959817"/>
            <a:ext cx="5401799" cy="645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05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778274" y="1600200"/>
            <a:ext cx="8079007" cy="2049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FAVOR OF </a:t>
            </a:r>
            <a:r>
              <a:rPr lang="en-US" sz="3200" dirty="0">
                <a:solidFill>
                  <a:srgbClr val="FFC000"/>
                </a:solidFill>
              </a:rPr>
              <a:t>THE LORD</a:t>
            </a:r>
            <a:br>
              <a:rPr lang="en-US" sz="3200" dirty="0">
                <a:solidFill>
                  <a:srgbClr val="FFC000"/>
                </a:solidFill>
              </a:rPr>
            </a:b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2900" dirty="0">
                <a:solidFill>
                  <a:schemeClr val="tx1">
                    <a:lumMod val="95000"/>
                  </a:schemeClr>
                </a:solidFill>
              </a:rPr>
              <a:t>EMOSI: </a:t>
            </a:r>
            <a:r>
              <a:rPr lang="en-US" sz="2900" dirty="0">
                <a:solidFill>
                  <a:srgbClr val="FFC000"/>
                </a:solidFill>
              </a:rPr>
              <a:t>ANTUSIAS, KETENTRAMAN, SUKACITA</a:t>
            </a:r>
            <a:br>
              <a:rPr lang="en-US" sz="3200" dirty="0">
                <a:solidFill>
                  <a:srgbClr val="FFC000"/>
                </a:solidFill>
              </a:rPr>
            </a:b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2900" dirty="0">
                <a:solidFill>
                  <a:schemeClr val="tx1">
                    <a:lumMod val="95000"/>
                  </a:schemeClr>
                </a:solidFill>
              </a:rPr>
              <a:t>PIKIRAN: </a:t>
            </a:r>
            <a:r>
              <a:rPr lang="en-US" sz="2900" dirty="0">
                <a:solidFill>
                  <a:srgbClr val="FFC000"/>
                </a:solidFill>
              </a:rPr>
              <a:t>VISION, WISDOM &amp; DIRECTION</a:t>
            </a:r>
            <a:endParaRPr sz="2900" dirty="0">
              <a:solidFill>
                <a:srgbClr val="FFC000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906011" y="3959817"/>
            <a:ext cx="5401799" cy="645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264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166360" cy="52120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B2E12-DE80-48B2-B7D0-B6137C68060C}"/>
              </a:ext>
            </a:extLst>
          </p:cNvPr>
          <p:cNvSpPr txBox="1"/>
          <p:nvPr/>
        </p:nvSpPr>
        <p:spPr>
          <a:xfrm>
            <a:off x="5379720" y="2316480"/>
            <a:ext cx="36880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tx1"/>
                </a:solidFill>
              </a:rPr>
              <a:t>Start 1 Mei 2020: </a:t>
            </a:r>
          </a:p>
          <a:p>
            <a:r>
              <a:rPr lang="en" sz="1600" b="1" dirty="0">
                <a:solidFill>
                  <a:schemeClr val="tx1"/>
                </a:solidFill>
              </a:rPr>
              <a:t>20 Angkatan, </a:t>
            </a:r>
          </a:p>
          <a:p>
            <a:r>
              <a:rPr lang="en" sz="1600" b="1" dirty="0">
                <a:solidFill>
                  <a:schemeClr val="tx1"/>
                </a:solidFill>
              </a:rPr>
              <a:t>200 Alumni Pasutri Stronger Marriage di </a:t>
            </a:r>
          </a:p>
          <a:p>
            <a:r>
              <a:rPr lang="en" sz="1600" b="1" dirty="0">
                <a:solidFill>
                  <a:schemeClr val="tx1"/>
                </a:solidFill>
              </a:rPr>
              <a:t>30 Kota di Indonesia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8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1239865" y="1600200"/>
            <a:ext cx="7005234" cy="2773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Matius</a:t>
            </a:r>
            <a:r>
              <a:rPr lang="en-US" sz="2400" dirty="0"/>
              <a:t> 18:19-20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Dan </a:t>
            </a:r>
            <a:r>
              <a:rPr lang="en-US" sz="2400" dirty="0" err="1"/>
              <a:t>lagi</a:t>
            </a:r>
            <a:r>
              <a:rPr lang="en-US" sz="2400" dirty="0"/>
              <a:t> Aku </a:t>
            </a:r>
            <a:r>
              <a:rPr lang="en-US" sz="2400" dirty="0" err="1"/>
              <a:t>berkata</a:t>
            </a:r>
            <a:r>
              <a:rPr lang="en-US" sz="2400" dirty="0"/>
              <a:t> </a:t>
            </a:r>
            <a:r>
              <a:rPr lang="en-US" sz="2400" dirty="0" err="1"/>
              <a:t>kepadamu</a:t>
            </a:r>
            <a:r>
              <a:rPr lang="en-US" sz="2400" dirty="0"/>
              <a:t>: Jika </a:t>
            </a:r>
            <a:r>
              <a:rPr lang="en-US" sz="2400" dirty="0" err="1">
                <a:solidFill>
                  <a:srgbClr val="FFC000"/>
                </a:solidFill>
              </a:rPr>
              <a:t>dua</a:t>
            </a:r>
            <a:r>
              <a:rPr lang="en-US" sz="2400" dirty="0">
                <a:solidFill>
                  <a:srgbClr val="FFC000"/>
                </a:solidFill>
              </a:rPr>
              <a:t> orang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padamu</a:t>
            </a:r>
            <a:r>
              <a:rPr lang="en-US" sz="2400" dirty="0"/>
              <a:t> di dunia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sepakat</a:t>
            </a:r>
            <a:r>
              <a:rPr lang="en-US" sz="2400" dirty="0"/>
              <a:t> </a:t>
            </a:r>
            <a:r>
              <a:rPr lang="en-US" sz="2400" dirty="0" err="1"/>
              <a:t>meminta</a:t>
            </a:r>
            <a:r>
              <a:rPr lang="en-US" sz="2400" dirty="0"/>
              <a:t> </a:t>
            </a:r>
            <a:r>
              <a:rPr lang="en-US" sz="2400" dirty="0" err="1"/>
              <a:t>apa</a:t>
            </a:r>
            <a:r>
              <a:rPr lang="en-US" sz="2400" dirty="0"/>
              <a:t> pun juga, </a:t>
            </a:r>
            <a:r>
              <a:rPr lang="en-US" sz="2400" dirty="0" err="1"/>
              <a:t>permintaan</a:t>
            </a:r>
            <a:r>
              <a:rPr lang="en-US" sz="2400" dirty="0"/>
              <a:t> </a:t>
            </a:r>
            <a:r>
              <a:rPr lang="en-US" sz="2400" dirty="0" err="1"/>
              <a:t>mereka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dikabulkan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/>
              <a:t>oleh </a:t>
            </a:r>
            <a:r>
              <a:rPr lang="en-US" sz="2400" dirty="0" err="1"/>
              <a:t>Bapa</a:t>
            </a:r>
            <a:r>
              <a:rPr lang="en-US" sz="2400" dirty="0"/>
              <a:t>-Ku yang di </a:t>
            </a:r>
            <a:r>
              <a:rPr lang="en-US" sz="2400" dirty="0" err="1"/>
              <a:t>sorga</a:t>
            </a:r>
            <a:r>
              <a:rPr lang="en-US" sz="2400" dirty="0"/>
              <a:t>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Sebab</a:t>
            </a:r>
            <a:r>
              <a:rPr lang="en-US" sz="2400" dirty="0"/>
              <a:t> di mana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tiga</a:t>
            </a:r>
            <a:r>
              <a:rPr lang="en-US" sz="2400" dirty="0"/>
              <a:t> orang </a:t>
            </a:r>
            <a:r>
              <a:rPr lang="en-US" sz="2400" dirty="0" err="1"/>
              <a:t>berkumpul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dalam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nama</a:t>
            </a:r>
            <a:r>
              <a:rPr lang="en-US" sz="2400" dirty="0">
                <a:solidFill>
                  <a:srgbClr val="FFC000"/>
                </a:solidFill>
              </a:rPr>
              <a:t>-Ku, </a:t>
            </a:r>
            <a:r>
              <a:rPr lang="en-US" sz="2400" dirty="0"/>
              <a:t>di situ Aku </a:t>
            </a:r>
            <a:r>
              <a:rPr lang="en-US" sz="2400" dirty="0" err="1"/>
              <a:t>ada</a:t>
            </a:r>
            <a:r>
              <a:rPr lang="en-US" sz="2400" dirty="0"/>
              <a:t> di </a:t>
            </a:r>
            <a:r>
              <a:rPr lang="en-US" sz="2400" dirty="0" err="1"/>
              <a:t>tengah-tengah</a:t>
            </a:r>
            <a:r>
              <a:rPr lang="en-US" sz="2400" dirty="0"/>
              <a:t> </a:t>
            </a:r>
            <a:r>
              <a:rPr lang="en-US" sz="2400" dirty="0" err="1"/>
              <a:t>mereka</a:t>
            </a:r>
            <a:r>
              <a:rPr lang="en-US" sz="2400" dirty="0"/>
              <a:t>."</a:t>
            </a:r>
            <a:br>
              <a:rPr lang="en-US" sz="1800" dirty="0"/>
            </a:br>
            <a:br>
              <a:rPr lang="en-US" sz="1800" dirty="0"/>
            </a:br>
            <a:endParaRPr sz="1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38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2633111" y="4085224"/>
            <a:ext cx="5421229" cy="1774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Pdt. Chang Khui Fa &amp; Liana Chang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Passionate Marriage Mentor</a:t>
            </a:r>
            <a:endParaRPr dirty="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138381"/>
            <a:ext cx="1831255" cy="7863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110DEB-7317-42D8-9B6F-1B3FE0FC3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960" y="1303021"/>
            <a:ext cx="7304609" cy="2743200"/>
          </a:xfrm>
        </p:spPr>
        <p:txBody>
          <a:bodyPr/>
          <a:lstStyle/>
          <a:p>
            <a:r>
              <a:rPr lang="en-US" sz="2400" dirty="0" err="1"/>
              <a:t>Pengkhotbah</a:t>
            </a:r>
            <a:r>
              <a:rPr lang="en-US" sz="2400" dirty="0"/>
              <a:t> 9:9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>
                <a:solidFill>
                  <a:srgbClr val="FFC000"/>
                </a:solidFill>
              </a:rPr>
              <a:t>Nikmatilah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hidup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dengan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isteri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/>
              <a:t>yang </a:t>
            </a:r>
            <a:r>
              <a:rPr lang="en-US" sz="2400" dirty="0" err="1">
                <a:solidFill>
                  <a:srgbClr val="FFC000"/>
                </a:solidFill>
              </a:rPr>
              <a:t>kaukasihi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seumur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hidupmu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/>
              <a:t>yang </a:t>
            </a:r>
            <a:r>
              <a:rPr lang="en-US" sz="2400" dirty="0" err="1"/>
              <a:t>sia-sia</a:t>
            </a:r>
            <a:r>
              <a:rPr lang="en-US" sz="2400" dirty="0"/>
              <a:t>, yang </a:t>
            </a:r>
            <a:r>
              <a:rPr lang="en-US" sz="2400" dirty="0" err="1"/>
              <a:t>dikaruniakan</a:t>
            </a:r>
            <a:r>
              <a:rPr lang="en-US" sz="2400" dirty="0"/>
              <a:t> TUHAN </a:t>
            </a:r>
            <a:r>
              <a:rPr lang="en-US" sz="2400" dirty="0" err="1"/>
              <a:t>kepadamu</a:t>
            </a:r>
            <a:r>
              <a:rPr lang="en-US" sz="2400" dirty="0"/>
              <a:t> di </a:t>
            </a:r>
            <a:r>
              <a:rPr lang="en-US" sz="2400" dirty="0" err="1"/>
              <a:t>bawah</a:t>
            </a:r>
            <a:r>
              <a:rPr lang="en-US" sz="2400" dirty="0"/>
              <a:t> </a:t>
            </a:r>
            <a:r>
              <a:rPr lang="en-US" sz="2400" dirty="0" err="1"/>
              <a:t>matahari</a:t>
            </a:r>
            <a:r>
              <a:rPr lang="en-US" sz="2400" dirty="0"/>
              <a:t>,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itulah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bahagianmu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dalam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hidup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/>
              <a:t>dan </a:t>
            </a:r>
            <a:r>
              <a:rPr lang="en-US" sz="2400" dirty="0" err="1">
                <a:solidFill>
                  <a:srgbClr val="FFC000"/>
                </a:solidFill>
              </a:rPr>
              <a:t>dalam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usaha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/>
              <a:t>yang </a:t>
            </a:r>
            <a:r>
              <a:rPr lang="en-US" sz="2400" dirty="0" err="1"/>
              <a:t>engkau</a:t>
            </a:r>
            <a:r>
              <a:rPr lang="en-US" sz="2400" dirty="0"/>
              <a:t> </a:t>
            </a:r>
            <a:r>
              <a:rPr lang="en-US" sz="2400" dirty="0" err="1"/>
              <a:t>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000"/>
                </a:solidFill>
              </a:rPr>
              <a:t>jerih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payah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/>
              <a:t>di </a:t>
            </a:r>
            <a:r>
              <a:rPr lang="en-US" sz="2400" dirty="0" err="1"/>
              <a:t>bawah</a:t>
            </a:r>
            <a:r>
              <a:rPr lang="en-US" sz="2400" dirty="0"/>
              <a:t> </a:t>
            </a:r>
            <a:r>
              <a:rPr lang="en-US" sz="2400" dirty="0" err="1"/>
              <a:t>matahari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7903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1885176" y="1180445"/>
            <a:ext cx="7181331" cy="3230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Menikmati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>
                <a:solidFill>
                  <a:srgbClr val="FFC000"/>
                </a:solidFill>
              </a:rPr>
              <a:t>KEHIDUPAN PERNIKAHAN?</a:t>
            </a:r>
            <a:br>
              <a:rPr lang="en-US" sz="1800" dirty="0"/>
            </a:br>
            <a:br>
              <a:rPr lang="en-US" sz="1800" dirty="0"/>
            </a:br>
            <a:r>
              <a:rPr lang="en-US" sz="2800" dirty="0"/>
              <a:t>- Casual Friend</a:t>
            </a:r>
            <a:br>
              <a:rPr lang="en-US" sz="2800" dirty="0"/>
            </a:br>
            <a:r>
              <a:rPr lang="en-US" sz="2800" dirty="0"/>
              <a:t>- Close Friend</a:t>
            </a:r>
            <a:br>
              <a:rPr lang="en-US" sz="2800" dirty="0"/>
            </a:br>
            <a:r>
              <a:rPr lang="en-US" sz="2800" dirty="0"/>
              <a:t>- </a:t>
            </a:r>
            <a:r>
              <a:rPr lang="en-US" sz="2800" dirty="0">
                <a:solidFill>
                  <a:srgbClr val="FFC000"/>
                </a:solidFill>
              </a:rPr>
              <a:t>Best Friend</a:t>
            </a:r>
            <a:br>
              <a:rPr lang="en-US" sz="2800" dirty="0">
                <a:solidFill>
                  <a:srgbClr val="FFC000"/>
                </a:solidFill>
              </a:rPr>
            </a:b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/>
              <a:t>- Stranger</a:t>
            </a:r>
            <a:br>
              <a:rPr lang="en-US" sz="2800" dirty="0"/>
            </a:br>
            <a:r>
              <a:rPr lang="en-US" sz="2800" dirty="0"/>
              <a:t>- Enemy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872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1885176" y="1180445"/>
            <a:ext cx="7181331" cy="3230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My Husband/My Wife is </a:t>
            </a:r>
            <a:br>
              <a:rPr lang="en-US" sz="4000" dirty="0">
                <a:solidFill>
                  <a:srgbClr val="FFC000"/>
                </a:solidFill>
              </a:rPr>
            </a:br>
            <a:r>
              <a:rPr lang="en-US" sz="4000" dirty="0">
                <a:solidFill>
                  <a:srgbClr val="FFC000"/>
                </a:solidFill>
              </a:rPr>
              <a:t>My Best Friend</a:t>
            </a:r>
            <a:br>
              <a:rPr lang="en-US" sz="1800" dirty="0"/>
            </a:br>
            <a:br>
              <a:rPr lang="en-US" sz="1800" dirty="0"/>
            </a:br>
            <a:r>
              <a:rPr lang="en-US" sz="2800" dirty="0" err="1"/>
              <a:t>Suami</a:t>
            </a:r>
            <a:r>
              <a:rPr lang="en-US" sz="2800" dirty="0"/>
              <a:t> </a:t>
            </a:r>
            <a:r>
              <a:rPr lang="en-US" sz="2800" dirty="0" err="1"/>
              <a:t>istri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C000"/>
                </a:solidFill>
              </a:rPr>
              <a:t>komunikasi</a:t>
            </a:r>
            <a:r>
              <a:rPr lang="en-US" sz="2800" dirty="0">
                <a:solidFill>
                  <a:srgbClr val="FFC000"/>
                </a:solidFill>
              </a:rPr>
              <a:t> yang </a:t>
            </a:r>
            <a:r>
              <a:rPr lang="en-US" sz="2800" dirty="0" err="1">
                <a:solidFill>
                  <a:srgbClr val="FFC000"/>
                </a:solidFill>
              </a:rPr>
              <a:t>sehat</a:t>
            </a:r>
            <a:r>
              <a:rPr lang="en-US" sz="2800" dirty="0">
                <a:solidFill>
                  <a:srgbClr val="FFC000"/>
                </a:solidFill>
              </a:rPr>
              <a:t>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634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2633111" y="4282439"/>
            <a:ext cx="4591825" cy="722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Pdt. Chang Khui Fa &amp; Liana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Passionate Marriage Mentor</a:t>
            </a:r>
            <a:endParaRPr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7"/>
            <a:ext cx="1220516" cy="7420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110DEB-7317-42D8-9B6F-1B3FE0FC3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750" y="1726866"/>
            <a:ext cx="7307290" cy="1982111"/>
          </a:xfrm>
        </p:spPr>
        <p:txBody>
          <a:bodyPr/>
          <a:lstStyle/>
          <a:p>
            <a:r>
              <a:rPr lang="en-US" sz="2800" dirty="0" err="1"/>
              <a:t>Efesus</a:t>
            </a:r>
            <a:r>
              <a:rPr lang="en-US" sz="2800" dirty="0"/>
              <a:t> 4: 32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Tetapi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C000"/>
                </a:solidFill>
              </a:rPr>
              <a:t>hendaklah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kamu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>
                <a:solidFill>
                  <a:srgbClr val="FFC000"/>
                </a:solidFill>
              </a:rPr>
              <a:t>ramah</a:t>
            </a:r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 err="1"/>
              <a:t>seorang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yang lain, </a:t>
            </a:r>
            <a:br>
              <a:rPr lang="en-US" sz="2800" dirty="0"/>
            </a:br>
            <a:r>
              <a:rPr lang="en-US" sz="2800" dirty="0" err="1"/>
              <a:t>penuh</a:t>
            </a:r>
            <a:r>
              <a:rPr lang="en-US" sz="2800" dirty="0"/>
              <a:t> </a:t>
            </a:r>
            <a:r>
              <a:rPr lang="en-US" sz="2800" dirty="0" err="1"/>
              <a:t>kasih</a:t>
            </a:r>
            <a:r>
              <a:rPr lang="en-US" sz="2800" dirty="0"/>
              <a:t> </a:t>
            </a:r>
            <a:r>
              <a:rPr lang="en-US" sz="2800" dirty="0" err="1"/>
              <a:t>mesra</a:t>
            </a:r>
            <a:r>
              <a:rPr lang="en-US" sz="2800" dirty="0"/>
              <a:t> dan </a:t>
            </a:r>
            <a:r>
              <a:rPr lang="en-US" sz="2800" dirty="0" err="1"/>
              <a:t>saling</a:t>
            </a:r>
            <a:r>
              <a:rPr lang="en-US" sz="2800" dirty="0"/>
              <a:t> </a:t>
            </a:r>
            <a:r>
              <a:rPr lang="en-US" sz="2800" dirty="0" err="1"/>
              <a:t>mengampuni</a:t>
            </a:r>
            <a:r>
              <a:rPr lang="en-US" sz="2800" dirty="0"/>
              <a:t>, </a:t>
            </a:r>
            <a:r>
              <a:rPr lang="en-US" sz="2800" dirty="0" err="1"/>
              <a:t>sebagaimana</a:t>
            </a:r>
            <a:r>
              <a:rPr lang="en-US" sz="2800" dirty="0"/>
              <a:t> Allah di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Kristus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/>
              <a:t>mengampuni</a:t>
            </a:r>
            <a:r>
              <a:rPr lang="en-US" sz="2800" dirty="0"/>
              <a:t> </a:t>
            </a:r>
            <a:r>
              <a:rPr lang="en-US" sz="2800" dirty="0" err="1"/>
              <a:t>kamu</a:t>
            </a:r>
            <a:r>
              <a:rPr lang="en-US" sz="2800" dirty="0"/>
              <a:t>.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904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Bagan-</a:t>
            </a:r>
            <a:r>
              <a:rPr lang="en-US" dirty="0" err="1"/>
              <a:t>bagan</a:t>
            </a:r>
            <a:endParaRPr dirty="0"/>
          </a:p>
        </p:txBody>
      </p:sp>
      <p:sp>
        <p:nvSpPr>
          <p:cNvPr id="253" name="Google Shape;253;p30"/>
          <p:cNvSpPr/>
          <p:nvPr/>
        </p:nvSpPr>
        <p:spPr>
          <a:xfrm>
            <a:off x="1838775" y="2100431"/>
            <a:ext cx="374824" cy="375674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0"/>
          <p:cNvGrpSpPr/>
          <p:nvPr/>
        </p:nvGrpSpPr>
        <p:grpSpPr>
          <a:xfrm>
            <a:off x="4382988" y="2121780"/>
            <a:ext cx="378170" cy="375833"/>
            <a:chOff x="-13095575" y="2073400"/>
            <a:chExt cx="356025" cy="353825"/>
          </a:xfrm>
        </p:grpSpPr>
        <p:sp>
          <p:nvSpPr>
            <p:cNvPr id="255" name="Google Shape;255;p30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0"/>
          <p:cNvSpPr txBox="1">
            <a:spLocks noGrp="1"/>
          </p:cNvSpPr>
          <p:nvPr>
            <p:ph type="subTitle" idx="4294967295"/>
          </p:nvPr>
        </p:nvSpPr>
        <p:spPr>
          <a:xfrm>
            <a:off x="2390950" y="4513500"/>
            <a:ext cx="436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Pdt. Chang Khui Fa - Passionate Marriage Mentor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4" y="4135423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46D15-23EB-495A-BA92-FC72EE04A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199" y="-728969"/>
            <a:ext cx="7082801" cy="100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69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 idx="15"/>
          </p:nvPr>
        </p:nvSpPr>
        <p:spPr>
          <a:xfrm>
            <a:off x="1565328" y="445025"/>
            <a:ext cx="68586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Kenali Kondisi Pernikahan Anda</a:t>
            </a:r>
            <a:endParaRPr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1"/>
          </p:nvPr>
        </p:nvSpPr>
        <p:spPr>
          <a:xfrm>
            <a:off x="3428613" y="2571750"/>
            <a:ext cx="2034540" cy="13266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Bawa Kepada TUHAN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3"/>
          </p:nvPr>
        </p:nvSpPr>
        <p:spPr>
          <a:xfrm>
            <a:off x="5269425" y="2513926"/>
            <a:ext cx="3154574" cy="17033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Masuk Dalam Proses Pendewasaan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</p:txBody>
      </p:sp>
      <p:sp>
        <p:nvSpPr>
          <p:cNvPr id="348" name="Google Shape;348;p33"/>
          <p:cNvSpPr txBox="1">
            <a:spLocks noGrp="1"/>
          </p:cNvSpPr>
          <p:nvPr>
            <p:ph type="title" idx="4"/>
          </p:nvPr>
        </p:nvSpPr>
        <p:spPr>
          <a:xfrm>
            <a:off x="1392600" y="860375"/>
            <a:ext cx="635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subTitle" idx="5"/>
          </p:nvPr>
        </p:nvSpPr>
        <p:spPr>
          <a:xfrm>
            <a:off x="565688" y="2987232"/>
            <a:ext cx="2750949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Petakan Masalah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Yang Ada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</p:txBody>
      </p:sp>
      <p:sp>
        <p:nvSpPr>
          <p:cNvPr id="351" name="Google Shape;351;p33"/>
          <p:cNvSpPr txBox="1">
            <a:spLocks noGrp="1"/>
          </p:cNvSpPr>
          <p:nvPr>
            <p:ph type="title" idx="9"/>
          </p:nvPr>
        </p:nvSpPr>
        <p:spPr>
          <a:xfrm>
            <a:off x="6206336" y="1618900"/>
            <a:ext cx="1048201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352" name="Google Shape;352;p33"/>
          <p:cNvSpPr txBox="1">
            <a:spLocks noGrp="1"/>
          </p:cNvSpPr>
          <p:nvPr>
            <p:ph type="title" idx="8"/>
          </p:nvPr>
        </p:nvSpPr>
        <p:spPr>
          <a:xfrm>
            <a:off x="1429800" y="1618900"/>
            <a:ext cx="10482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title" idx="13"/>
          </p:nvPr>
        </p:nvSpPr>
        <p:spPr>
          <a:xfrm>
            <a:off x="3855720" y="1618900"/>
            <a:ext cx="10482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5" name="Google Shape;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81" y="557468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2975" y="4217272"/>
            <a:ext cx="2244489" cy="2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67475" y="-1797400"/>
            <a:ext cx="36576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3"/>
          <p:cNvSpPr txBox="1">
            <a:spLocks noGrp="1"/>
          </p:cNvSpPr>
          <p:nvPr>
            <p:ph type="subTitle" idx="4294967295"/>
          </p:nvPr>
        </p:nvSpPr>
        <p:spPr>
          <a:xfrm>
            <a:off x="2391000" y="4513500"/>
            <a:ext cx="436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Pdt. Chang Khui Fa - Passionate Marriage Mentor</a:t>
            </a:r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406" y="4118356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TANYA </a:t>
            </a:r>
            <a:r>
              <a:rPr lang="en-US" dirty="0">
                <a:solidFill>
                  <a:srgbClr val="FFC000"/>
                </a:solidFill>
              </a:rPr>
              <a:t>JAWAB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1838775" y="2100431"/>
            <a:ext cx="374824" cy="375674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0"/>
          <p:cNvGrpSpPr/>
          <p:nvPr/>
        </p:nvGrpSpPr>
        <p:grpSpPr>
          <a:xfrm>
            <a:off x="4382988" y="2121780"/>
            <a:ext cx="378170" cy="375833"/>
            <a:chOff x="-13095575" y="2073400"/>
            <a:chExt cx="356025" cy="353825"/>
          </a:xfrm>
        </p:grpSpPr>
        <p:sp>
          <p:nvSpPr>
            <p:cNvPr id="255" name="Google Shape;255;p30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96118A-A2B0-46CC-AC4F-CD122CC8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6" y="1274346"/>
            <a:ext cx="2757341" cy="2757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B626D1-1714-7EA0-EE42-CC08A6BFE386}"/>
              </a:ext>
            </a:extLst>
          </p:cNvPr>
          <p:cNvSpPr txBox="1"/>
          <p:nvPr/>
        </p:nvSpPr>
        <p:spPr>
          <a:xfrm>
            <a:off x="638764" y="4251941"/>
            <a:ext cx="30636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chemeClr val="tx1"/>
                </a:solidFill>
              </a:rPr>
              <a:t>INSTAGRAM </a:t>
            </a:r>
            <a:r>
              <a:rPr lang="en-US" sz="1700" b="1" dirty="0">
                <a:solidFill>
                  <a:srgbClr val="FFC000"/>
                </a:solidFill>
              </a:rPr>
              <a:t>@changkhuifa</a:t>
            </a:r>
          </a:p>
          <a:p>
            <a:r>
              <a:rPr lang="en-US" sz="1700" b="1" dirty="0">
                <a:solidFill>
                  <a:schemeClr val="tx1"/>
                </a:solidFill>
              </a:rPr>
              <a:t>WA </a:t>
            </a:r>
            <a:r>
              <a:rPr lang="en-US" sz="1700" b="1" dirty="0">
                <a:solidFill>
                  <a:srgbClr val="FFC000"/>
                </a:solidFill>
              </a:rPr>
              <a:t>0812 2099 7939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DBF48-F8E3-DCDA-E896-211FB3726A78}"/>
              </a:ext>
            </a:extLst>
          </p:cNvPr>
          <p:cNvSpPr txBox="1"/>
          <p:nvPr/>
        </p:nvSpPr>
        <p:spPr>
          <a:xfrm flipH="1">
            <a:off x="3733887" y="4251941"/>
            <a:ext cx="434072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tx1"/>
                </a:solidFill>
              </a:rPr>
              <a:t>YOUTUBE CHANNEL: </a:t>
            </a:r>
            <a:r>
              <a:rPr lang="en-US" sz="1700" b="1" dirty="0">
                <a:solidFill>
                  <a:srgbClr val="FFC000"/>
                </a:solidFill>
              </a:rPr>
              <a:t>Family Insight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27835-30D1-6B83-93C4-E0510C853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98" y="1222203"/>
            <a:ext cx="5501002" cy="26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7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3416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16BE2-6910-4BC4-9806-FBE1FE8A947D}"/>
              </a:ext>
            </a:extLst>
          </p:cNvPr>
          <p:cNvSpPr txBox="1"/>
          <p:nvPr/>
        </p:nvSpPr>
        <p:spPr>
          <a:xfrm>
            <a:off x="5494020" y="2136607"/>
            <a:ext cx="31623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tx1"/>
                </a:solidFill>
              </a:rPr>
              <a:t>BISA DIDAPAT DI:</a:t>
            </a:r>
          </a:p>
          <a:p>
            <a:r>
              <a:rPr lang="en" b="1" dirty="0">
                <a:solidFill>
                  <a:schemeClr val="tx1"/>
                </a:solidFill>
              </a:rPr>
              <a:t>- TOKOPEDIA</a:t>
            </a:r>
          </a:p>
          <a:p>
            <a:r>
              <a:rPr lang="en" sz="1400" b="1" dirty="0">
                <a:solidFill>
                  <a:schemeClr val="tx1"/>
                </a:solidFill>
              </a:rPr>
              <a:t>- SHOPEE</a:t>
            </a:r>
          </a:p>
          <a:p>
            <a:r>
              <a:rPr lang="en" b="1" dirty="0">
                <a:solidFill>
                  <a:schemeClr val="tx1"/>
                </a:solidFill>
              </a:rPr>
              <a:t>SEARCH: JOYLYNNE STORE</a:t>
            </a:r>
          </a:p>
          <a:p>
            <a:endParaRPr lang="en" b="1" dirty="0">
              <a:solidFill>
                <a:schemeClr val="tx1"/>
              </a:solidFill>
            </a:endParaRPr>
          </a:p>
          <a:p>
            <a:r>
              <a:rPr lang="en" sz="1400" b="1" dirty="0">
                <a:solidFill>
                  <a:schemeClr val="tx1"/>
                </a:solidFill>
              </a:rPr>
              <a:t>Ada Gratis Ongkir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3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YOUTUBE FAMILY INSIGHT</a:t>
            </a:r>
            <a:endParaRPr dirty="0"/>
          </a:p>
        </p:txBody>
      </p:sp>
      <p:sp>
        <p:nvSpPr>
          <p:cNvPr id="253" name="Google Shape;253;p30"/>
          <p:cNvSpPr/>
          <p:nvPr/>
        </p:nvSpPr>
        <p:spPr>
          <a:xfrm>
            <a:off x="1838775" y="2100431"/>
            <a:ext cx="374824" cy="375674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0"/>
          <p:cNvGrpSpPr/>
          <p:nvPr/>
        </p:nvGrpSpPr>
        <p:grpSpPr>
          <a:xfrm>
            <a:off x="4382988" y="2121780"/>
            <a:ext cx="378170" cy="375833"/>
            <a:chOff x="-13095575" y="2073400"/>
            <a:chExt cx="356025" cy="353825"/>
          </a:xfrm>
        </p:grpSpPr>
        <p:sp>
          <p:nvSpPr>
            <p:cNvPr id="255" name="Google Shape;255;p30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0"/>
          <p:cNvSpPr txBox="1">
            <a:spLocks noGrp="1"/>
          </p:cNvSpPr>
          <p:nvPr>
            <p:ph type="subTitle" idx="4294967295"/>
          </p:nvPr>
        </p:nvSpPr>
        <p:spPr>
          <a:xfrm>
            <a:off x="2390950" y="4513500"/>
            <a:ext cx="436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Pdt. Chang Khui Fa - Passionate Marriage Mentor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4" y="4135423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C7630-0185-4263-2DB9-3D36DA15E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1379" y="0"/>
            <a:ext cx="9675378" cy="5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463" y="253722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7263">
            <a:off x="7222437" y="79385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15" y="4019876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6"/>
          <p:cNvPicPr preferRelativeResize="0"/>
          <p:nvPr/>
        </p:nvPicPr>
        <p:blipFill rotWithShape="1">
          <a:blip r:embed="rId6">
            <a:alphaModFix/>
          </a:blip>
          <a:srcRect t="25764" b="26258"/>
          <a:stretch/>
        </p:blipFill>
        <p:spPr>
          <a:xfrm>
            <a:off x="2193010" y="348588"/>
            <a:ext cx="4176793" cy="44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6"/>
          <p:cNvSpPr txBox="1">
            <a:spLocks noGrp="1"/>
          </p:cNvSpPr>
          <p:nvPr>
            <p:ph type="subTitle" idx="4294967295"/>
          </p:nvPr>
        </p:nvSpPr>
        <p:spPr>
          <a:xfrm>
            <a:off x="2390999" y="4708200"/>
            <a:ext cx="4730471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Pdt. Chang Khui Fa &amp; Liana  - Passionate Marriage Mentor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6A5D1-2293-7F46-6DFD-59883E42E529}"/>
              </a:ext>
            </a:extLst>
          </p:cNvPr>
          <p:cNvSpPr txBox="1"/>
          <p:nvPr/>
        </p:nvSpPr>
        <p:spPr>
          <a:xfrm>
            <a:off x="6842502" y="1875581"/>
            <a:ext cx="19527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chemeClr val="tx1"/>
                </a:solidFill>
              </a:rPr>
              <a:t>BISA DIDAPAT DI:</a:t>
            </a:r>
          </a:p>
          <a:p>
            <a:r>
              <a:rPr lang="en" b="1" dirty="0">
                <a:solidFill>
                  <a:schemeClr val="tx1"/>
                </a:solidFill>
              </a:rPr>
              <a:t>- TOKOPEDIA</a:t>
            </a:r>
          </a:p>
          <a:p>
            <a:r>
              <a:rPr lang="en" sz="1400" b="1" dirty="0">
                <a:solidFill>
                  <a:schemeClr val="tx1"/>
                </a:solidFill>
              </a:rPr>
              <a:t>- SHOPEE</a:t>
            </a:r>
          </a:p>
          <a:p>
            <a:r>
              <a:rPr lang="en" b="1" dirty="0">
                <a:solidFill>
                  <a:schemeClr val="tx1"/>
                </a:solidFill>
              </a:rPr>
              <a:t>SEARCH: JOYLYNNE STORE</a:t>
            </a:r>
          </a:p>
          <a:p>
            <a:endParaRPr lang="en" b="1" dirty="0">
              <a:solidFill>
                <a:schemeClr val="tx1"/>
              </a:solidFill>
            </a:endParaRPr>
          </a:p>
          <a:p>
            <a:r>
              <a:rPr lang="en" sz="1400" b="1" dirty="0">
                <a:solidFill>
                  <a:schemeClr val="tx1"/>
                </a:solidFill>
              </a:rPr>
              <a:t>Ada Gratis Ongkir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04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1425843" y="1600200"/>
            <a:ext cx="6734015" cy="2049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TIGA PASUTRI YANG MENIKAH DI </a:t>
            </a:r>
            <a:r>
              <a:rPr lang="en-US" sz="2400" dirty="0">
                <a:solidFill>
                  <a:srgbClr val="FFC000"/>
                </a:solidFill>
              </a:rPr>
              <a:t>GEREJA YANG SAMA.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APA YANG TERJADI SETELAH </a:t>
            </a:r>
            <a:r>
              <a:rPr lang="en-US" sz="2400" dirty="0">
                <a:solidFill>
                  <a:srgbClr val="FFC000"/>
                </a:solidFill>
              </a:rPr>
              <a:t>10 TAHUN </a:t>
            </a:r>
            <a:r>
              <a:rPr lang="en-US" sz="2400" dirty="0"/>
              <a:t>BERLALU?</a:t>
            </a:r>
            <a:endParaRPr sz="2400"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906011" y="2994870"/>
            <a:ext cx="6318925" cy="161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77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PASUTRI</a:t>
            </a:r>
            <a:endParaRPr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1"/>
          </p:nvPr>
        </p:nvSpPr>
        <p:spPr>
          <a:xfrm>
            <a:off x="3360421" y="2795618"/>
            <a:ext cx="2202180" cy="959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SO AND SO</a:t>
            </a:r>
            <a:endParaRPr sz="2800" b="1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3"/>
          </p:nvPr>
        </p:nvSpPr>
        <p:spPr>
          <a:xfrm>
            <a:off x="5865912" y="2600974"/>
            <a:ext cx="3108961" cy="1703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GROWTH &amp; FRUITFUL</a:t>
            </a:r>
            <a:endParaRPr sz="2600" b="1" dirty="0"/>
          </a:p>
        </p:txBody>
      </p:sp>
      <p:sp>
        <p:nvSpPr>
          <p:cNvPr id="348" name="Google Shape;348;p33"/>
          <p:cNvSpPr txBox="1">
            <a:spLocks noGrp="1"/>
          </p:cNvSpPr>
          <p:nvPr>
            <p:ph type="title" idx="4"/>
          </p:nvPr>
        </p:nvSpPr>
        <p:spPr>
          <a:xfrm>
            <a:off x="1392600" y="860375"/>
            <a:ext cx="635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SETELAH 10 TAHUN</a:t>
            </a:r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subTitle" idx="5"/>
          </p:nvPr>
        </p:nvSpPr>
        <p:spPr>
          <a:xfrm>
            <a:off x="632460" y="2987232"/>
            <a:ext cx="2293619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BERCERAI</a:t>
            </a:r>
            <a:endParaRPr sz="2800" b="1" dirty="0"/>
          </a:p>
        </p:txBody>
      </p:sp>
      <p:sp>
        <p:nvSpPr>
          <p:cNvPr id="351" name="Google Shape;351;p33"/>
          <p:cNvSpPr txBox="1">
            <a:spLocks noGrp="1"/>
          </p:cNvSpPr>
          <p:nvPr>
            <p:ph type="title" idx="9"/>
          </p:nvPr>
        </p:nvSpPr>
        <p:spPr>
          <a:xfrm>
            <a:off x="6842760" y="1618900"/>
            <a:ext cx="109728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2" name="Google Shape;352;p33"/>
          <p:cNvSpPr txBox="1">
            <a:spLocks noGrp="1"/>
          </p:cNvSpPr>
          <p:nvPr>
            <p:ph type="title" idx="8"/>
          </p:nvPr>
        </p:nvSpPr>
        <p:spPr>
          <a:xfrm>
            <a:off x="1203960" y="1618900"/>
            <a:ext cx="1048201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3" name="Google Shape;353;p33"/>
          <p:cNvSpPr txBox="1">
            <a:spLocks noGrp="1"/>
          </p:cNvSpPr>
          <p:nvPr>
            <p:ph type="title" idx="13"/>
          </p:nvPr>
        </p:nvSpPr>
        <p:spPr>
          <a:xfrm>
            <a:off x="3882841" y="1618900"/>
            <a:ext cx="109728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5" name="Google Shape;3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81" y="557468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2975" y="4217272"/>
            <a:ext cx="2244489" cy="2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67475" y="-1797400"/>
            <a:ext cx="36576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3"/>
          <p:cNvSpPr txBox="1">
            <a:spLocks noGrp="1"/>
          </p:cNvSpPr>
          <p:nvPr>
            <p:ph type="subTitle" idx="4294967295"/>
          </p:nvPr>
        </p:nvSpPr>
        <p:spPr>
          <a:xfrm>
            <a:off x="2391000" y="4513500"/>
            <a:ext cx="43620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Pdt. Chang Khui Fa &amp; Liana - Passionate Marriage Mentor</a:t>
            </a:r>
            <a:endParaRPr dirty="0"/>
          </a:p>
        </p:txBody>
      </p:sp>
      <p:pic>
        <p:nvPicPr>
          <p:cNvPr id="359" name="Google Shape;35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406" y="4118356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28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778274" y="1600200"/>
            <a:ext cx="7947271" cy="2049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Masalah-masalah</a:t>
            </a:r>
            <a:r>
              <a:rPr lang="en-US" sz="3200" dirty="0"/>
              <a:t> yang </a:t>
            </a:r>
            <a:r>
              <a:rPr lang="en-US" sz="3200" dirty="0" err="1">
                <a:solidFill>
                  <a:srgbClr val="FFC000"/>
                </a:solidFill>
              </a:rPr>
              <a:t>kerap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hadir</a:t>
            </a:r>
            <a:r>
              <a:rPr lang="en-US" sz="3200" dirty="0">
                <a:solidFill>
                  <a:srgbClr val="FFC000"/>
                </a:solidFill>
              </a:rPr>
              <a:t>:</a:t>
            </a:r>
            <a:br>
              <a:rPr lang="en-US" sz="3200" dirty="0">
                <a:solidFill>
                  <a:srgbClr val="FFC000"/>
                </a:solidFill>
              </a:rPr>
            </a:b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3200" dirty="0"/>
              <a:t>1. </a:t>
            </a:r>
            <a:r>
              <a:rPr lang="en-US" sz="3200" dirty="0" err="1"/>
              <a:t>Gagal</a:t>
            </a:r>
            <a:r>
              <a:rPr lang="en-US" sz="3200" dirty="0"/>
              <a:t> </a:t>
            </a:r>
            <a:r>
              <a:rPr lang="en-US" sz="3200" dirty="0" err="1"/>
              <a:t>membangun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relasi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/>
              <a:t>dengan</a:t>
            </a:r>
            <a:r>
              <a:rPr lang="en-US" sz="3200" dirty="0"/>
              <a:t> TUHAN.</a:t>
            </a:r>
            <a:endParaRPr sz="3200"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906011" y="3605982"/>
            <a:ext cx="6318925" cy="161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64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ctrTitle"/>
          </p:nvPr>
        </p:nvSpPr>
        <p:spPr>
          <a:xfrm>
            <a:off x="778274" y="1600200"/>
            <a:ext cx="7854281" cy="2049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Masalah-masalah</a:t>
            </a:r>
            <a:r>
              <a:rPr lang="en-US" sz="3200" dirty="0"/>
              <a:t> yang </a:t>
            </a:r>
            <a:r>
              <a:rPr lang="en-US" sz="3200" dirty="0" err="1">
                <a:solidFill>
                  <a:srgbClr val="FFC000"/>
                </a:solidFill>
              </a:rPr>
              <a:t>kerap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hadir</a:t>
            </a:r>
            <a:r>
              <a:rPr lang="en-US" sz="3200" dirty="0">
                <a:solidFill>
                  <a:srgbClr val="FFC000"/>
                </a:solidFill>
              </a:rPr>
              <a:t>:</a:t>
            </a:r>
            <a:br>
              <a:rPr lang="en-US" sz="3200" dirty="0">
                <a:solidFill>
                  <a:srgbClr val="FFC000"/>
                </a:solidFill>
              </a:rPr>
            </a:br>
            <a:br>
              <a:rPr lang="en-US" sz="3200" dirty="0">
                <a:solidFill>
                  <a:srgbClr val="FFC000"/>
                </a:solidFill>
              </a:rPr>
            </a:br>
            <a:r>
              <a:rPr lang="en-US" sz="3200" dirty="0"/>
              <a:t>2. Poor </a:t>
            </a:r>
            <a:r>
              <a:rPr lang="en-US" sz="3200" dirty="0">
                <a:solidFill>
                  <a:srgbClr val="FFC000"/>
                </a:solidFill>
              </a:rPr>
              <a:t>Communication.</a:t>
            </a:r>
            <a:endParaRPr sz="3200" dirty="0">
              <a:solidFill>
                <a:srgbClr val="FFC000"/>
              </a:solidFill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906011" y="3605982"/>
            <a:ext cx="6318925" cy="161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800" dirty="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25" y="4046221"/>
            <a:ext cx="1742851" cy="95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24" y="164726"/>
            <a:ext cx="1742850" cy="92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6009490"/>
      </p:ext>
    </p:extLst>
  </p:cSld>
  <p:clrMapOvr>
    <a:masterClrMapping/>
  </p:clrMapOvr>
</p:sld>
</file>

<file path=ppt/theme/theme1.xml><?xml version="1.0" encoding="utf-8"?>
<a:theme xmlns:a="http://schemas.openxmlformats.org/drawingml/2006/main" name="Brutalist Style Planner for College by Slidesgo">
  <a:themeElements>
    <a:clrScheme name="Simple Light">
      <a:dk1>
        <a:srgbClr val="FFFFFF"/>
      </a:dk1>
      <a:lt1>
        <a:srgbClr val="000000"/>
      </a:lt1>
      <a:dk2>
        <a:srgbClr val="B392EA"/>
      </a:dk2>
      <a:lt2>
        <a:srgbClr val="F99FFB"/>
      </a:lt2>
      <a:accent1>
        <a:srgbClr val="3DE3B3"/>
      </a:accent1>
      <a:accent2>
        <a:srgbClr val="7FD8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E3B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11108</TotalTime>
  <Words>605</Words>
  <Application>Microsoft Office PowerPoint</Application>
  <PresentationFormat>On-screen Show (16:9)</PresentationFormat>
  <Paragraphs>72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Source Sans Pro</vt:lpstr>
      <vt:lpstr>Exo 2</vt:lpstr>
      <vt:lpstr>Roboto Condensed Light</vt:lpstr>
      <vt:lpstr>Nunito</vt:lpstr>
      <vt:lpstr>Arial</vt:lpstr>
      <vt:lpstr>Brutalist Style Planner for College by Slidesgo</vt:lpstr>
      <vt:lpstr>PowerPoint Presentation</vt:lpstr>
      <vt:lpstr>PowerPoint Presentation</vt:lpstr>
      <vt:lpstr>PowerPoint Presentation</vt:lpstr>
      <vt:lpstr>YOUTUBE FAMILY INSIGHT</vt:lpstr>
      <vt:lpstr>PowerPoint Presentation</vt:lpstr>
      <vt:lpstr>TIGA PASUTRI YANG MENIKAH DI GEREJA YANG SAMA.  APA YANG TERJADI SETELAH 10 TAHUN BERLALU?</vt:lpstr>
      <vt:lpstr>3 PASUTRI</vt:lpstr>
      <vt:lpstr>Masalah-masalah yang kerap hadir:  1. Gagal membangun relasi dengan TUHAN.</vt:lpstr>
      <vt:lpstr>Masalah-masalah yang kerap hadir:  2. Poor Communication.</vt:lpstr>
      <vt:lpstr>Masalah-masalah yang kerap hadir:  3. Hubungan seksual yang tidak menyenangkan dan jatuh dalam pornography.</vt:lpstr>
      <vt:lpstr>Masalah-masalah yang kerap hadir:  4. Tidak adanya Family Altar. </vt:lpstr>
      <vt:lpstr>PowerPoint Presentation</vt:lpstr>
      <vt:lpstr>DUA RELASI yang harus Anda RAWAT seumur hidup:  1. Relasi dengan TUHAN 2. Relasi dengan Pasangan  </vt:lpstr>
      <vt:lpstr>Jika DUA RELASI berhasil Anda Rawat maka Anda akan mengalami  THE STRONG FAMILY.  </vt:lpstr>
      <vt:lpstr>Bagaimanakah  Hubungan Anda dengan TUHAN saat ini?  </vt:lpstr>
      <vt:lpstr>Kapan Anda terakhir kali membaca Alkitab setiap hari?  </vt:lpstr>
      <vt:lpstr>1 Petrus 2:10  kamu, yang dahulu bukan umat Allah, tetapi yang sekarang telah menjadi umat-Nya,   yang dahulu tidak dikasihani tetapi yang sekarang telah beroleh belas kasihan. </vt:lpstr>
      <vt:lpstr>HANYA UNTUK MEMBACA ALKITAB SAJA  KITA BUTUH BELAS KASIHAN TUHAN.</vt:lpstr>
      <vt:lpstr>FAVOR OF THE LORD  EMOSI: ANTUSIAS, KETENTRAMAN, SUKACITA  PIKIRAN: VISION, WISDOM &amp; DIRECTION</vt:lpstr>
      <vt:lpstr>Matius 18:19-20  Dan lagi Aku berkata kepadamu: Jika dua orang dari padamu di dunia ini sepakat meminta apa pun juga, permintaan mereka itu akan dikabulkan oleh Bapa-Ku yang di sorga.  Sebab di mana dua atau tiga orang berkumpul dalam nama-Ku, di situ Aku ada di tengah-tengah mereka."  </vt:lpstr>
      <vt:lpstr>Pengkhotbah 9:9  Nikmatilah hidup dengan isteri yang kaukasihi seumur hidupmu yang sia-sia, yang dikaruniakan TUHAN kepadamu di bawah matahari, karena itulah bahagianmu dalam hidup dan dalam usaha yang engkau lakukan dengan jerih payah di bawah matahari.</vt:lpstr>
      <vt:lpstr>Menikmati  KEHIDUPAN PERNIKAHAN?  - Casual Friend - Close Friend - Best Friend  - Stranger - Enemy  </vt:lpstr>
      <vt:lpstr>My Husband/My Wife is  My Best Friend  Suami istri memiliki komunikasi yang sehat.  </vt:lpstr>
      <vt:lpstr>Efesus 4: 32   Tetapi hendaklah kamu ramah seorang terhadap yang lain,  penuh kasih mesra dan saling mengampuni, sebagaimana Allah di dalam Kristus telah mengampuni kamu.  </vt:lpstr>
      <vt:lpstr>Bagan-bagan</vt:lpstr>
      <vt:lpstr>Kenali Kondisi Pernikahan Anda</vt:lpstr>
      <vt:lpstr>TANYA JAWAB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Penyelewengan dalam Pernikahan</dc:title>
  <dc:creator>Chang Khui Fa</dc:creator>
  <cp:lastModifiedBy>njon khuifa</cp:lastModifiedBy>
  <cp:revision>30</cp:revision>
  <dcterms:modified xsi:type="dcterms:W3CDTF">2022-10-04T04:13:48Z</dcterms:modified>
</cp:coreProperties>
</file>